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3" r:id="rId3"/>
    <p:sldId id="274" r:id="rId4"/>
    <p:sldId id="276" r:id="rId5"/>
    <p:sldId id="280" r:id="rId6"/>
    <p:sldId id="281" r:id="rId7"/>
    <p:sldId id="279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F8A"/>
    <a:srgbClr val="46E298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108" y="-5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250E04DE-7213-4C2B-A68C-9A6C20D220BF}" type="datetimeFigureOut">
              <a:rPr lang="ru-RU" smtClean="0"/>
              <a:pPr/>
              <a:t>10.05.2023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F9B9758A-9A25-42EC-A429-91F566AB30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E04DE-7213-4C2B-A68C-9A6C20D220BF}" type="datetimeFigureOut">
              <a:rPr lang="ru-RU" smtClean="0"/>
              <a:pPr/>
              <a:t>10.05.2023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9758A-9A25-42EC-A429-91F566AB30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E04DE-7213-4C2B-A68C-9A6C20D220BF}" type="datetimeFigureOut">
              <a:rPr lang="ru-RU" smtClean="0"/>
              <a:pPr/>
              <a:t>10.05.2023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9758A-9A25-42EC-A429-91F566AB30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1" y="6467474"/>
            <a:ext cx="190849" cy="120315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E04DE-7213-4C2B-A68C-9A6C20D220BF}" type="datetimeFigureOut">
              <a:rPr lang="ru-RU" smtClean="0"/>
              <a:pPr/>
              <a:t>10.05.2023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9758A-9A25-42EC-A429-91F566AB30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250E04DE-7213-4C2B-A68C-9A6C20D220BF}" type="datetimeFigureOut">
              <a:rPr lang="ru-RU" smtClean="0"/>
              <a:pPr/>
              <a:t>10.05.2023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F9B9758A-9A25-42EC-A429-91F566AB30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E04DE-7213-4C2B-A68C-9A6C20D220BF}" type="datetimeFigureOut">
              <a:rPr lang="ru-RU" smtClean="0"/>
              <a:pPr/>
              <a:t>10.05.2023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9758A-9A25-42EC-A429-91F566AB30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9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2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E04DE-7213-4C2B-A68C-9A6C20D220BF}" type="datetimeFigureOut">
              <a:rPr lang="ru-RU" smtClean="0"/>
              <a:pPr/>
              <a:t>10.05.2023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9758A-9A25-42EC-A429-91F566AB30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E04DE-7213-4C2B-A68C-9A6C20D220BF}" type="datetimeFigureOut">
              <a:rPr lang="ru-RU" smtClean="0"/>
              <a:pPr/>
              <a:t>10.05.2023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9758A-9A25-42EC-A429-91F566AB30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1" y="6467474"/>
            <a:ext cx="190849" cy="120315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E04DE-7213-4C2B-A68C-9A6C20D220BF}" type="datetimeFigureOut">
              <a:rPr lang="ru-RU" smtClean="0"/>
              <a:pPr/>
              <a:t>10.05.2023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9758A-9A25-42EC-A429-91F566AB30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1" y="6467474"/>
            <a:ext cx="190849" cy="120315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1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E04DE-7213-4C2B-A68C-9A6C20D220BF}" type="datetimeFigureOut">
              <a:rPr lang="ru-RU" smtClean="0"/>
              <a:pPr/>
              <a:t>10.05.2023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9758A-9A25-42EC-A429-91F566AB30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1" y="6467474"/>
            <a:ext cx="190849" cy="120315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E04DE-7213-4C2B-A68C-9A6C20D220BF}" type="datetimeFigureOut">
              <a:rPr lang="ru-RU" smtClean="0"/>
              <a:pPr/>
              <a:t>10.05.2023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9758A-9A25-42EC-A429-91F566AB30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1" y="6467474"/>
            <a:ext cx="190849" cy="120315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50E04DE-7213-4C2B-A68C-9A6C20D220BF}" type="datetimeFigureOut">
              <a:rPr lang="ru-RU" smtClean="0"/>
              <a:pPr/>
              <a:t>10.05.2023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9B9758A-9A25-42EC-A429-91F566AB30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1" y="6467474"/>
            <a:ext cx="190849" cy="120315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лого.jpg"/>
          <p:cNvPicPr>
            <a:picLocks noChangeAspect="1"/>
          </p:cNvPicPr>
          <p:nvPr/>
        </p:nvPicPr>
        <p:blipFill>
          <a:blip r:embed="rId2" cstate="print"/>
          <a:srcRect l="11725" r="14429"/>
          <a:stretch>
            <a:fillRect/>
          </a:stretch>
        </p:blipFill>
        <p:spPr>
          <a:xfrm>
            <a:off x="0" y="188640"/>
            <a:ext cx="1584176" cy="1340768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611560" y="1124744"/>
            <a:ext cx="7992888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4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Изменения маршрутизации </a:t>
            </a:r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граждан в возрасте 18 лет и старше </a:t>
            </a:r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заболеваниями глаза, его придаточного аппарата и орбиты</a:t>
            </a:r>
          </a:p>
          <a:p>
            <a:pPr algn="ctr"/>
            <a:endParaRPr lang="ru-RU" sz="4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dirty="0" smtClean="0">
                <a:solidFill>
                  <a:srgbClr val="002060"/>
                </a:solidFill>
                <a:cs typeface="Arial" pitchFamily="34" charset="0"/>
              </a:rPr>
              <a:t>	 Докладчик: Главный врач, главный внештатный офтальмолог  	                                                 		     Министерства здравоохранения Красноярского края  </a:t>
            </a:r>
          </a:p>
          <a:p>
            <a:r>
              <a:rPr lang="ru-RU" sz="1600" b="1" dirty="0" smtClean="0">
                <a:solidFill>
                  <a:srgbClr val="002060"/>
                </a:solidFill>
                <a:cs typeface="Arial" pitchFamily="34" charset="0"/>
              </a:rPr>
              <a:t> 		     Максимов А.С.</a:t>
            </a:r>
          </a:p>
          <a:p>
            <a:pPr algn="ctr"/>
            <a:endParaRPr lang="ru-RU" sz="4000" b="1" dirty="0">
              <a:solidFill>
                <a:srgbClr val="002060"/>
              </a:solidFill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116632"/>
            <a:ext cx="7500958" cy="1044352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Приказом Министерства здравоохранения Красноярского края от 20.04.2023 года №637-орг</a:t>
            </a:r>
            <a:endParaRPr lang="ru-RU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412776"/>
            <a:ext cx="8572560" cy="474418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b="1" u="sng" dirty="0" smtClean="0">
                <a:solidFill>
                  <a:srgbClr val="FF0000"/>
                </a:solidFill>
              </a:rPr>
              <a:t>Внесены изменения 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ru-RU" b="1" dirty="0" smtClean="0"/>
              <a:t>в пункт 9 </a:t>
            </a:r>
            <a:r>
              <a:rPr lang="ru-RU" u="sng" dirty="0" smtClean="0"/>
              <a:t>Приказа </a:t>
            </a:r>
            <a:r>
              <a:rPr lang="ru-RU" u="sng" dirty="0" smtClean="0"/>
              <a:t>МЗ КК от 05.08.2022 № </a:t>
            </a:r>
            <a:r>
              <a:rPr lang="ru-RU" u="sng" dirty="0" smtClean="0"/>
              <a:t>1290-орг</a:t>
            </a:r>
            <a:r>
              <a:rPr lang="ru-RU" dirty="0" smtClean="0"/>
              <a:t>, в части </a:t>
            </a:r>
            <a:r>
              <a:rPr lang="ru-RU" dirty="0" smtClean="0"/>
              <a:t>маршрутизации </a:t>
            </a:r>
            <a:r>
              <a:rPr lang="ru-RU" b="1" dirty="0" smtClean="0"/>
              <a:t>взрослых</a:t>
            </a:r>
            <a:r>
              <a:rPr lang="ru-RU" dirty="0" smtClean="0"/>
              <a:t> </a:t>
            </a:r>
            <a:r>
              <a:rPr lang="ru-RU" dirty="0" smtClean="0"/>
              <a:t>пациентов </a:t>
            </a:r>
            <a:r>
              <a:rPr lang="ru-RU" dirty="0" smtClean="0"/>
              <a:t>с заболеваниями </a:t>
            </a:r>
            <a:r>
              <a:rPr lang="ru-RU" dirty="0" smtClean="0"/>
              <a:t>глаза, его придаточного аппарата и орбиты для </a:t>
            </a:r>
            <a:r>
              <a:rPr lang="ru-RU" dirty="0" smtClean="0"/>
              <a:t>оказания </a:t>
            </a:r>
            <a:r>
              <a:rPr lang="ru-RU" b="1" dirty="0" smtClean="0"/>
              <a:t>первичной специализированной медико-санитарной помощи</a:t>
            </a:r>
            <a:r>
              <a:rPr lang="ru-RU" dirty="0" smtClean="0"/>
              <a:t> </a:t>
            </a:r>
            <a:r>
              <a:rPr lang="ru-RU" dirty="0" smtClean="0"/>
              <a:t>на территории Красноярского края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В результате количество </a:t>
            </a:r>
            <a:r>
              <a:rPr lang="ru-RU" dirty="0" smtClean="0"/>
              <a:t>медицинских организаций, оказывающих этот вид помощи в рамках реализации ТПГГ, </a:t>
            </a:r>
            <a:r>
              <a:rPr lang="ru-RU" b="1" dirty="0" smtClean="0"/>
              <a:t>увеличилось с 10 до 19</a:t>
            </a:r>
            <a:endParaRPr lang="ru-RU" b="1" dirty="0" smtClean="0"/>
          </a:p>
          <a:p>
            <a:pPr>
              <a:buNone/>
            </a:pPr>
            <a:r>
              <a:rPr lang="ru-RU" dirty="0" smtClean="0"/>
              <a:t>    </a:t>
            </a:r>
            <a:endParaRPr lang="ru-RU" dirty="0" smtClean="0"/>
          </a:p>
          <a:p>
            <a:pPr>
              <a:buNone/>
            </a:pPr>
            <a:endParaRPr lang="ru-RU" dirty="0" smtClean="0"/>
          </a:p>
        </p:txBody>
      </p:sp>
      <p:pic>
        <p:nvPicPr>
          <p:cNvPr id="4" name="Рисунок 3" descr="лого.jpg"/>
          <p:cNvPicPr>
            <a:picLocks noChangeAspect="1"/>
          </p:cNvPicPr>
          <p:nvPr/>
        </p:nvPicPr>
        <p:blipFill>
          <a:blip r:embed="rId2" cstate="print"/>
          <a:srcRect l="11725" r="14429"/>
          <a:stretch>
            <a:fillRect/>
          </a:stretch>
        </p:blipFill>
        <p:spPr>
          <a:xfrm>
            <a:off x="0" y="188640"/>
            <a:ext cx="1584176" cy="134076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260648"/>
            <a:ext cx="7045468" cy="846584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Первичная специализированная медико-санитарная помощь в амбулаторных условиях</a:t>
            </a:r>
            <a:endParaRPr lang="ru-RU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412776"/>
            <a:ext cx="9144000" cy="504056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  <a:spcBef>
                <a:spcPts val="1800"/>
              </a:spcBef>
              <a:buNone/>
            </a:pPr>
            <a:r>
              <a:rPr lang="ru-RU" dirty="0" smtClean="0"/>
              <a:t>	</a:t>
            </a:r>
            <a:r>
              <a:rPr lang="ru-RU" dirty="0" smtClean="0"/>
              <a:t>К обозначенным </a:t>
            </a:r>
            <a:r>
              <a:rPr lang="ru-RU" dirty="0" smtClean="0"/>
              <a:t>ранее</a:t>
            </a:r>
            <a:r>
              <a:rPr lang="ru-RU" dirty="0" smtClean="0"/>
              <a:t>, </a:t>
            </a:r>
            <a:r>
              <a:rPr lang="ru-RU" b="1" u="sng" dirty="0" smtClean="0"/>
              <a:t>добавлены </a:t>
            </a:r>
            <a:r>
              <a:rPr lang="ru-RU" b="1" u="sng" dirty="0" smtClean="0"/>
              <a:t>следующие медицинские организации</a:t>
            </a:r>
            <a:r>
              <a:rPr lang="ru-RU" b="1" dirty="0" smtClean="0"/>
              <a:t>:</a:t>
            </a:r>
          </a:p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r>
              <a:rPr lang="ru-RU" dirty="0" smtClean="0"/>
              <a:t>ФГБУ «Федеральный Сибирский научно-клинический центр </a:t>
            </a:r>
            <a:r>
              <a:rPr lang="ru-RU" dirty="0" smtClean="0"/>
              <a:t>ФМБА»</a:t>
            </a:r>
          </a:p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r>
              <a:rPr lang="ru-RU" dirty="0" smtClean="0"/>
              <a:t>ООО </a:t>
            </a:r>
            <a:r>
              <a:rPr lang="ru-RU" dirty="0" smtClean="0"/>
              <a:t>«</a:t>
            </a:r>
            <a:r>
              <a:rPr lang="ru-RU" dirty="0" err="1" smtClean="0"/>
              <a:t>Русал</a:t>
            </a:r>
            <a:r>
              <a:rPr lang="ru-RU" dirty="0" smtClean="0"/>
              <a:t> медицинский </a:t>
            </a:r>
            <a:r>
              <a:rPr lang="ru-RU" dirty="0" smtClean="0"/>
              <a:t>центр»</a:t>
            </a:r>
          </a:p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r>
              <a:rPr lang="ru-RU" dirty="0" smtClean="0"/>
              <a:t>ЧУЗ </a:t>
            </a:r>
            <a:r>
              <a:rPr lang="ru-RU" dirty="0" smtClean="0"/>
              <a:t>«Клиническая больница «</a:t>
            </a:r>
            <a:r>
              <a:rPr lang="ru-RU" dirty="0" err="1" smtClean="0"/>
              <a:t>РЖД-Медицина</a:t>
            </a:r>
            <a:r>
              <a:rPr lang="ru-RU" dirty="0" smtClean="0"/>
              <a:t>» г. </a:t>
            </a:r>
            <a:r>
              <a:rPr lang="ru-RU" dirty="0" smtClean="0"/>
              <a:t>Красноярск, учреждения сети в  </a:t>
            </a:r>
            <a:r>
              <a:rPr lang="ru-RU" dirty="0" smtClean="0"/>
              <a:t>г. Ачинск, г. Ужур, г. </a:t>
            </a:r>
            <a:r>
              <a:rPr lang="ru-RU" dirty="0" err="1" smtClean="0"/>
              <a:t>Иланск</a:t>
            </a:r>
            <a:r>
              <a:rPr lang="ru-RU" dirty="0" smtClean="0"/>
              <a:t>, г. Уяр, </a:t>
            </a:r>
            <a:r>
              <a:rPr lang="ru-RU" dirty="0" err="1" smtClean="0"/>
              <a:t>пгт</a:t>
            </a:r>
            <a:r>
              <a:rPr lang="ru-RU" dirty="0" smtClean="0"/>
              <a:t>. </a:t>
            </a:r>
            <a:r>
              <a:rPr lang="ru-RU" dirty="0" smtClean="0"/>
              <a:t>Саянский</a:t>
            </a:r>
          </a:p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r>
              <a:rPr lang="ru-RU" dirty="0" smtClean="0"/>
              <a:t>ООО </a:t>
            </a:r>
            <a:r>
              <a:rPr lang="ru-RU" dirty="0" smtClean="0"/>
              <a:t>«</a:t>
            </a:r>
            <a:r>
              <a:rPr lang="ru-RU" dirty="0" err="1" smtClean="0"/>
              <a:t>Сантем</a:t>
            </a:r>
            <a:r>
              <a:rPr lang="ru-RU" dirty="0" smtClean="0"/>
              <a:t>»</a:t>
            </a:r>
          </a:p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Ø"/>
            </a:pPr>
            <a:r>
              <a:rPr lang="ru-RU" dirty="0" smtClean="0"/>
              <a:t>добавлен этот вид помощи к оказываемым ООО «Практика» г. Норильск</a:t>
            </a:r>
            <a:endParaRPr lang="ru-RU" dirty="0" smtClean="0"/>
          </a:p>
          <a:p>
            <a:pPr>
              <a:lnSpc>
                <a:spcPct val="110000"/>
              </a:lnSpc>
              <a:spcBef>
                <a:spcPts val="1800"/>
              </a:spcBef>
              <a:buNone/>
            </a:pPr>
            <a:r>
              <a:rPr lang="ru-RU" dirty="0" smtClean="0"/>
              <a:t>	</a:t>
            </a:r>
            <a:r>
              <a:rPr lang="ru-RU" b="1" u="sng" dirty="0" smtClean="0">
                <a:solidFill>
                  <a:srgbClr val="C00000"/>
                </a:solidFill>
              </a:rPr>
              <a:t>Прекратила свою деятельность в системе ОМС:</a:t>
            </a:r>
            <a:r>
              <a:rPr lang="ru-RU" u="sng" dirty="0" smtClean="0">
                <a:solidFill>
                  <a:srgbClr val="C00000"/>
                </a:solidFill>
              </a:rPr>
              <a:t> </a:t>
            </a:r>
            <a:endParaRPr lang="ru-RU" u="sng" dirty="0" smtClean="0">
              <a:solidFill>
                <a:srgbClr val="C00000"/>
              </a:solidFill>
            </a:endParaRPr>
          </a:p>
          <a:p>
            <a:pPr>
              <a:lnSpc>
                <a:spcPct val="110000"/>
              </a:lnSpc>
              <a:spcBef>
                <a:spcPts val="1800"/>
              </a:spcBef>
              <a:buFont typeface="Wingdings" pitchFamily="2" charset="2"/>
              <a:buChar char="q"/>
            </a:pPr>
            <a:r>
              <a:rPr lang="ru-RU" dirty="0" smtClean="0"/>
              <a:t>ООО </a:t>
            </a:r>
            <a:r>
              <a:rPr lang="ru-RU" dirty="0" smtClean="0"/>
              <a:t>«Клиника лазерной микрохирургии глаза»</a:t>
            </a:r>
            <a:endParaRPr lang="ru-RU" dirty="0"/>
          </a:p>
        </p:txBody>
      </p:sp>
      <p:pic>
        <p:nvPicPr>
          <p:cNvPr id="4" name="Рисунок 3" descr="лого.jpg"/>
          <p:cNvPicPr>
            <a:picLocks noChangeAspect="1"/>
          </p:cNvPicPr>
          <p:nvPr/>
        </p:nvPicPr>
        <p:blipFill>
          <a:blip r:embed="rId2" cstate="print"/>
          <a:srcRect l="11725" r="14429"/>
          <a:stretch>
            <a:fillRect/>
          </a:stretch>
        </p:blipFill>
        <p:spPr>
          <a:xfrm>
            <a:off x="142844" y="142852"/>
            <a:ext cx="1584176" cy="134193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260648"/>
            <a:ext cx="7043758" cy="864096"/>
          </a:xfrm>
        </p:spPr>
        <p:txBody>
          <a:bodyPr>
            <a:noAutofit/>
          </a:bodyPr>
          <a:lstStyle/>
          <a:p>
            <a:r>
              <a:rPr lang="ru-RU" sz="2200" b="1" dirty="0" smtClean="0">
                <a:solidFill>
                  <a:srgbClr val="004F8A"/>
                </a:solidFill>
              </a:rPr>
              <a:t>С 01.06.2023г мы </a:t>
            </a:r>
            <a:r>
              <a:rPr lang="ru-RU" sz="2200" b="1" dirty="0" smtClean="0">
                <a:solidFill>
                  <a:srgbClr val="004F8A"/>
                </a:solidFill>
              </a:rPr>
              <a:t>предлагаем </a:t>
            </a:r>
            <a:r>
              <a:rPr lang="ru-RU" sz="2200" b="1" dirty="0" smtClean="0">
                <a:solidFill>
                  <a:srgbClr val="004F8A"/>
                </a:solidFill>
              </a:rPr>
              <a:t>следующую маршрутизацию пациентов с катарактой: </a:t>
            </a:r>
            <a:endParaRPr lang="ru-RU" sz="22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1412776"/>
            <a:ext cx="8784976" cy="5015686"/>
          </a:xfrm>
        </p:spPr>
        <p:txBody>
          <a:bodyPr>
            <a:normAutofit/>
          </a:bodyPr>
          <a:lstStyle/>
          <a:p>
            <a:pPr marL="514350" indent="-514350">
              <a:spcBef>
                <a:spcPts val="1800"/>
              </a:spcBef>
              <a:buFont typeface="+mj-lt"/>
              <a:buAutoNum type="arabicPeriod"/>
            </a:pPr>
            <a:r>
              <a:rPr lang="ru-RU" dirty="0" smtClean="0"/>
              <a:t>Офтальмологи МО осуществляют </a:t>
            </a:r>
            <a:r>
              <a:rPr lang="ru-RU" dirty="0" smtClean="0"/>
              <a:t>амбулаторный </a:t>
            </a:r>
            <a:r>
              <a:rPr lang="ru-RU" dirty="0" smtClean="0"/>
              <a:t>прием, по его результатам</a:t>
            </a:r>
            <a:r>
              <a:rPr lang="ru-RU" dirty="0" smtClean="0"/>
              <a:t> определяют наличие показаний к </a:t>
            </a:r>
            <a:r>
              <a:rPr lang="ru-RU" dirty="0" smtClean="0"/>
              <a:t>хирургическому лечению </a:t>
            </a:r>
            <a:r>
              <a:rPr lang="ru-RU" dirty="0" smtClean="0"/>
              <a:t>катаракты</a:t>
            </a:r>
          </a:p>
          <a:p>
            <a:pPr marL="514350" indent="-514350">
              <a:spcBef>
                <a:spcPts val="2400"/>
              </a:spcBef>
              <a:buFont typeface="+mj-lt"/>
              <a:buAutoNum type="arabicPeriod"/>
            </a:pPr>
            <a:r>
              <a:rPr lang="ru-RU" dirty="0" smtClean="0"/>
              <a:t>Пациентов </a:t>
            </a:r>
            <a:r>
              <a:rPr lang="ru-RU" dirty="0" smtClean="0"/>
              <a:t>со снижением остроты зрения </a:t>
            </a:r>
            <a:r>
              <a:rPr lang="ru-RU" b="1" dirty="0" smtClean="0"/>
              <a:t>за счет катаракты до </a:t>
            </a:r>
            <a:r>
              <a:rPr lang="ru-RU" b="1" dirty="0" smtClean="0"/>
              <a:t>0,3 и ниже </a:t>
            </a:r>
            <a:r>
              <a:rPr lang="ru-RU" b="1" dirty="0" smtClean="0"/>
              <a:t>с </a:t>
            </a:r>
            <a:r>
              <a:rPr lang="ru-RU" b="1" dirty="0" smtClean="0"/>
              <a:t>коррекцией:</a:t>
            </a:r>
          </a:p>
          <a:p>
            <a:pPr marL="514350" indent="-514350">
              <a:spcBef>
                <a:spcPts val="1800"/>
              </a:spcBef>
              <a:buFont typeface="Wingdings" pitchFamily="2" charset="2"/>
              <a:buChar char="Ø"/>
            </a:pPr>
            <a:r>
              <a:rPr lang="ru-RU" dirty="0" smtClean="0"/>
              <a:t>обследуют для исключения противопоказаний по общему состоянию</a:t>
            </a:r>
          </a:p>
          <a:p>
            <a:pPr marL="514350" indent="-514350">
              <a:spcBef>
                <a:spcPts val="1800"/>
              </a:spcBef>
              <a:buFont typeface="Wingdings" pitchFamily="2" charset="2"/>
              <a:buChar char="Ø"/>
            </a:pPr>
            <a:r>
              <a:rPr lang="ru-RU" dirty="0" smtClean="0"/>
              <a:t>з</a:t>
            </a:r>
            <a:r>
              <a:rPr lang="ru-RU" dirty="0" smtClean="0"/>
              <a:t>аписывают</a:t>
            </a:r>
            <a:r>
              <a:rPr lang="ru-RU" b="1" dirty="0" smtClean="0"/>
              <a:t> </a:t>
            </a:r>
            <a:r>
              <a:rPr lang="ru-RU" dirty="0" smtClean="0"/>
              <a:t>на плановую госпитализацию в СПГ - </a:t>
            </a:r>
            <a:r>
              <a:rPr lang="ru-RU" dirty="0" smtClean="0">
                <a:solidFill>
                  <a:srgbClr val="C00000"/>
                </a:solidFill>
              </a:rPr>
              <a:t>без </a:t>
            </a:r>
            <a:r>
              <a:rPr lang="ru-RU" dirty="0" smtClean="0">
                <a:solidFill>
                  <a:srgbClr val="C00000"/>
                </a:solidFill>
              </a:rPr>
              <a:t>дополнительной консультации ККОКБ</a:t>
            </a:r>
            <a:endParaRPr lang="ru-RU" dirty="0" smtClean="0"/>
          </a:p>
          <a:p>
            <a:pPr>
              <a:buFont typeface="Wingdings" pitchFamily="2" charset="2"/>
              <a:buChar char="Ø"/>
            </a:pPr>
            <a:endParaRPr lang="ru-RU" dirty="0"/>
          </a:p>
        </p:txBody>
      </p:sp>
      <p:pic>
        <p:nvPicPr>
          <p:cNvPr id="4" name="Рисунок 3" descr="лого.jpg"/>
          <p:cNvPicPr>
            <a:picLocks noChangeAspect="1"/>
          </p:cNvPicPr>
          <p:nvPr/>
        </p:nvPicPr>
        <p:blipFill>
          <a:blip r:embed="rId2" cstate="print"/>
          <a:srcRect l="11725" r="14429"/>
          <a:stretch>
            <a:fillRect/>
          </a:stretch>
        </p:blipFill>
        <p:spPr>
          <a:xfrm>
            <a:off x="142844" y="142852"/>
            <a:ext cx="1571636" cy="1340768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260648"/>
            <a:ext cx="7043758" cy="864096"/>
          </a:xfrm>
        </p:spPr>
        <p:txBody>
          <a:bodyPr>
            <a:noAutofit/>
          </a:bodyPr>
          <a:lstStyle/>
          <a:p>
            <a:r>
              <a:rPr lang="ru-RU" sz="2200" b="1" dirty="0" smtClean="0">
                <a:solidFill>
                  <a:srgbClr val="004F8A"/>
                </a:solidFill>
              </a:rPr>
              <a:t>С 01.06.2023г мы предлагаем следующую маршрутизацию пациентов с катарактой: </a:t>
            </a:r>
            <a:endParaRPr lang="ru-RU" sz="22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1556792"/>
            <a:ext cx="8352928" cy="4871670"/>
          </a:xfrm>
        </p:spPr>
        <p:txBody>
          <a:bodyPr>
            <a:normAutofit/>
          </a:bodyPr>
          <a:lstStyle/>
          <a:p>
            <a:pPr marL="514350" indent="-514350">
              <a:spcBef>
                <a:spcPts val="2400"/>
              </a:spcBef>
              <a:buFont typeface="+mj-lt"/>
              <a:buAutoNum type="arabicPeriod" startAt="3"/>
            </a:pPr>
            <a:r>
              <a:rPr lang="ru-RU" dirty="0" smtClean="0"/>
              <a:t>Пациентов </a:t>
            </a:r>
            <a:r>
              <a:rPr lang="ru-RU" dirty="0" smtClean="0"/>
              <a:t>со снижением остроты зрения </a:t>
            </a:r>
            <a:r>
              <a:rPr lang="ru-RU" b="1" dirty="0" smtClean="0"/>
              <a:t>за счет катаракты до </a:t>
            </a:r>
            <a:r>
              <a:rPr lang="ru-RU" b="1" dirty="0" smtClean="0"/>
              <a:t>0,4-0,5 с коррекцией:</a:t>
            </a:r>
          </a:p>
          <a:p>
            <a:pPr marL="514350" indent="-514350">
              <a:spcBef>
                <a:spcPts val="3000"/>
              </a:spcBef>
              <a:buFont typeface="Wingdings" pitchFamily="2" charset="2"/>
              <a:buChar char="Ø"/>
            </a:pPr>
            <a:r>
              <a:rPr lang="ru-RU" dirty="0" smtClean="0"/>
              <a:t>записывают</a:t>
            </a:r>
            <a:r>
              <a:rPr lang="ru-RU" b="1" dirty="0" smtClean="0"/>
              <a:t> в Лист ожидания</a:t>
            </a:r>
            <a:r>
              <a:rPr lang="ru-RU" dirty="0" smtClean="0"/>
              <a:t>, который предоставляют в ККОКБ ежемесячно с учетом актуализации  сведений</a:t>
            </a:r>
          </a:p>
          <a:p>
            <a:pPr marL="514350" indent="-514350">
              <a:spcBef>
                <a:spcPts val="3000"/>
              </a:spcBef>
              <a:buFont typeface="Wingdings" pitchFamily="2" charset="2"/>
              <a:buChar char="Ø"/>
            </a:pPr>
            <a:r>
              <a:rPr lang="ru-RU" b="1" dirty="0" smtClean="0"/>
              <a:t>при необходимости </a:t>
            </a:r>
            <a:r>
              <a:rPr lang="ru-RU" dirty="0" smtClean="0"/>
              <a:t>(в случае затруднений в определении показаний к хирургическому лечению) записывают на </a:t>
            </a:r>
            <a:r>
              <a:rPr lang="ru-RU" b="1" dirty="0" err="1" smtClean="0"/>
              <a:t>телемедицинскую</a:t>
            </a:r>
            <a:r>
              <a:rPr lang="ru-RU" b="1" dirty="0" smtClean="0"/>
              <a:t> консультацию </a:t>
            </a:r>
            <a:r>
              <a:rPr lang="ru-RU" dirty="0" smtClean="0"/>
              <a:t>в ККОКБ</a:t>
            </a:r>
            <a:endParaRPr lang="ru-RU" dirty="0"/>
          </a:p>
        </p:txBody>
      </p:sp>
      <p:pic>
        <p:nvPicPr>
          <p:cNvPr id="4" name="Рисунок 3" descr="лого.jpg"/>
          <p:cNvPicPr>
            <a:picLocks noChangeAspect="1"/>
          </p:cNvPicPr>
          <p:nvPr/>
        </p:nvPicPr>
        <p:blipFill>
          <a:blip r:embed="rId2" cstate="print"/>
          <a:srcRect l="11725" r="14429"/>
          <a:stretch>
            <a:fillRect/>
          </a:stretch>
        </p:blipFill>
        <p:spPr>
          <a:xfrm>
            <a:off x="142844" y="142852"/>
            <a:ext cx="1571636" cy="1340768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260648"/>
            <a:ext cx="7043758" cy="864096"/>
          </a:xfrm>
        </p:spPr>
        <p:txBody>
          <a:bodyPr>
            <a:noAutofit/>
          </a:bodyPr>
          <a:lstStyle/>
          <a:p>
            <a:r>
              <a:rPr lang="ru-RU" sz="2200" b="1" dirty="0" smtClean="0">
                <a:solidFill>
                  <a:srgbClr val="004F8A"/>
                </a:solidFill>
              </a:rPr>
              <a:t>С 01.06.2023г мы предлагаем следующую маршрутизацию пациентов с катарактой: </a:t>
            </a:r>
            <a:endParaRPr lang="ru-RU" sz="22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39552" y="1412776"/>
            <a:ext cx="8280920" cy="5015686"/>
          </a:xfrm>
        </p:spPr>
        <p:txBody>
          <a:bodyPr>
            <a:normAutofit lnSpcReduction="10000"/>
          </a:bodyPr>
          <a:lstStyle/>
          <a:p>
            <a:pPr marL="514350" indent="-514350">
              <a:spcBef>
                <a:spcPts val="1800"/>
              </a:spcBef>
              <a:buFont typeface="+mj-lt"/>
              <a:buAutoNum type="arabicPeriod" startAt="4"/>
            </a:pPr>
            <a:r>
              <a:rPr lang="ru-RU" dirty="0" smtClean="0"/>
              <a:t>Пациентов </a:t>
            </a:r>
            <a:r>
              <a:rPr lang="ru-RU" b="1" dirty="0" smtClean="0"/>
              <a:t>с рекомендацией ККОКБ </a:t>
            </a:r>
            <a:r>
              <a:rPr lang="ru-RU" dirty="0" smtClean="0"/>
              <a:t>о хирургическом лечении катаракты (давность осмотра в ККОКБ до 1 года): </a:t>
            </a:r>
          </a:p>
          <a:p>
            <a:pPr marL="514350" indent="-514350">
              <a:spcBef>
                <a:spcPts val="1800"/>
              </a:spcBef>
              <a:buFont typeface="Wingdings" pitchFamily="2" charset="2"/>
              <a:buChar char="Ø"/>
            </a:pPr>
            <a:r>
              <a:rPr lang="ru-RU" dirty="0" smtClean="0"/>
              <a:t>обследуют для исключения противопоказаний по общему состоянию</a:t>
            </a:r>
          </a:p>
          <a:p>
            <a:pPr marL="514350" indent="-514350">
              <a:spcBef>
                <a:spcPts val="1800"/>
              </a:spcBef>
              <a:buFont typeface="Wingdings" pitchFamily="2" charset="2"/>
              <a:buChar char="Ø"/>
            </a:pPr>
            <a:r>
              <a:rPr lang="ru-RU" dirty="0" smtClean="0"/>
              <a:t>записывают</a:t>
            </a:r>
            <a:r>
              <a:rPr lang="ru-RU" b="1" dirty="0" smtClean="0"/>
              <a:t> </a:t>
            </a:r>
            <a:r>
              <a:rPr lang="ru-RU" dirty="0" smtClean="0"/>
              <a:t>на плановую госпитализацию в СПГ - </a:t>
            </a:r>
            <a:r>
              <a:rPr lang="ru-RU" dirty="0" smtClean="0">
                <a:solidFill>
                  <a:srgbClr val="C00000"/>
                </a:solidFill>
              </a:rPr>
              <a:t>без дополнительной консультации ККОКБ</a:t>
            </a:r>
            <a:endParaRPr lang="ru-RU" dirty="0" smtClean="0"/>
          </a:p>
          <a:p>
            <a:pPr marL="514350" indent="-514350">
              <a:spcBef>
                <a:spcPts val="3000"/>
              </a:spcBef>
              <a:buNone/>
            </a:pPr>
            <a:r>
              <a:rPr lang="ru-RU" dirty="0" smtClean="0"/>
              <a:t>       Инструкции по осуществлению записи в ККОКБ на плановую консультацию, плановую госпитализацию, на </a:t>
            </a:r>
            <a:r>
              <a:rPr lang="ru-RU" dirty="0" err="1" smtClean="0"/>
              <a:t>телемедицинскую</a:t>
            </a:r>
            <a:r>
              <a:rPr lang="ru-RU" dirty="0" smtClean="0"/>
              <a:t> консультацию будут представлены далее.</a:t>
            </a:r>
            <a:endParaRPr lang="ru-RU" dirty="0" smtClean="0"/>
          </a:p>
          <a:p>
            <a:pPr>
              <a:buFont typeface="Wingdings" pitchFamily="2" charset="2"/>
              <a:buChar char="Ø"/>
            </a:pPr>
            <a:endParaRPr lang="ru-RU" dirty="0"/>
          </a:p>
        </p:txBody>
      </p:sp>
      <p:pic>
        <p:nvPicPr>
          <p:cNvPr id="4" name="Рисунок 3" descr="лого.jpg"/>
          <p:cNvPicPr>
            <a:picLocks noChangeAspect="1"/>
          </p:cNvPicPr>
          <p:nvPr/>
        </p:nvPicPr>
        <p:blipFill>
          <a:blip r:embed="rId2" cstate="print"/>
          <a:srcRect l="11725" r="14429"/>
          <a:stretch>
            <a:fillRect/>
          </a:stretch>
        </p:blipFill>
        <p:spPr>
          <a:xfrm>
            <a:off x="142844" y="142852"/>
            <a:ext cx="1571636" cy="1340768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лого.jpg"/>
          <p:cNvPicPr>
            <a:picLocks noChangeAspect="1"/>
          </p:cNvPicPr>
          <p:nvPr/>
        </p:nvPicPr>
        <p:blipFill>
          <a:blip r:embed="rId2" cstate="print"/>
          <a:srcRect l="11725" r="14429"/>
          <a:stretch>
            <a:fillRect/>
          </a:stretch>
        </p:blipFill>
        <p:spPr>
          <a:xfrm>
            <a:off x="0" y="188640"/>
            <a:ext cx="1584176" cy="1340768"/>
          </a:xfrm>
          <a:prstGeom prst="rect">
            <a:avLst/>
          </a:prstGeom>
        </p:spPr>
      </p:pic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F813DCC-3E30-43F7-91E1-EE8A6C968DA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295128" y="404665"/>
            <a:ext cx="7848872" cy="935037"/>
          </a:xfrm>
        </p:spPr>
        <p:txBody>
          <a:bodyPr>
            <a:noAutofit/>
          </a:bodyPr>
          <a:lstStyle/>
          <a:p>
            <a:pPr algn="ctr"/>
            <a:r>
              <a:rPr lang="ru-RU" sz="4800" b="1" dirty="0" smtClean="0">
                <a:solidFill>
                  <a:srgbClr val="002060"/>
                </a:solidFill>
                <a:latin typeface="+mn-lt"/>
                <a:ea typeface="+mn-ea"/>
                <a:cs typeface="Arial" pitchFamily="34" charset="0"/>
              </a:rPr>
              <a:t>БЛАГОДАРЮ ЗА ВНИМАНИЕ! </a:t>
            </a:r>
            <a:endParaRPr lang="ru-RU" sz="4800" b="1" dirty="0">
              <a:solidFill>
                <a:srgbClr val="002060"/>
              </a:solidFill>
              <a:latin typeface="+mn-lt"/>
              <a:ea typeface="+mn-ea"/>
              <a:cs typeface="Arial" pitchFamily="34" charset="0"/>
            </a:endParaRPr>
          </a:p>
        </p:txBody>
      </p:sp>
      <p:pic>
        <p:nvPicPr>
          <p:cNvPr id="1026" name="Picture 2" descr="https://spkrk.ru/wp-content/uploads/2022/03/20220225-%D0%BE%D1%84%D1%82%D0%B0%D0%BB%D1%8C%D0%BC-%D0%B1%D0%BE%D0%BB%D1%8C%D0%BD%D0%B8%D1%86%D0%B0.jpg"/>
          <p:cNvPicPr>
            <a:picLocks noChangeAspect="1" noChangeArrowheads="1"/>
          </p:cNvPicPr>
          <p:nvPr/>
        </p:nvPicPr>
        <p:blipFill>
          <a:blip r:embed="rId3" cstate="print"/>
          <a:srcRect t="-792" b="7920"/>
          <a:stretch>
            <a:fillRect/>
          </a:stretch>
        </p:blipFill>
        <p:spPr bwMode="auto">
          <a:xfrm>
            <a:off x="0" y="1628800"/>
            <a:ext cx="9144000" cy="5229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212372150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Другая 1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50E6A9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1580</TotalTime>
  <Words>220</Words>
  <Application>Microsoft Office PowerPoint</Application>
  <PresentationFormat>Экран (4:3)</PresentationFormat>
  <Paragraphs>35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Начальная</vt:lpstr>
      <vt:lpstr>Слайд 1</vt:lpstr>
      <vt:lpstr>Приказом Министерства здравоохранения Красноярского края от 20.04.2023 года №637-орг</vt:lpstr>
      <vt:lpstr>Первичная специализированная медико-санитарная помощь в амбулаторных условиях</vt:lpstr>
      <vt:lpstr>С 01.06.2023г мы предлагаем следующую маршрутизацию пациентов с катарактой: </vt:lpstr>
      <vt:lpstr>С 01.06.2023г мы предлагаем следующую маршрутизацию пациентов с катарактой: </vt:lpstr>
      <vt:lpstr>С 01.06.2023г мы предлагаем следующую маршрутизацию пациентов с катарактой: </vt:lpstr>
      <vt:lpstr>БЛАГОДАРЮ ЗА ВНИМАНИЕ!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lenovo</dc:creator>
  <cp:lastModifiedBy>Vera</cp:lastModifiedBy>
  <cp:revision>102</cp:revision>
  <dcterms:created xsi:type="dcterms:W3CDTF">2022-09-19T09:18:14Z</dcterms:created>
  <dcterms:modified xsi:type="dcterms:W3CDTF">2023-05-10T22:39:52Z</dcterms:modified>
</cp:coreProperties>
</file>